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58"/>
  </p:notes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4" r:id="rId12"/>
    <p:sldId id="273" r:id="rId13"/>
    <p:sldId id="275" r:id="rId14"/>
    <p:sldId id="279" r:id="rId15"/>
    <p:sldId id="276" r:id="rId16"/>
    <p:sldId id="277" r:id="rId17"/>
    <p:sldId id="278" r:id="rId18"/>
    <p:sldId id="280" r:id="rId19"/>
    <p:sldId id="281" r:id="rId20"/>
    <p:sldId id="282" r:id="rId21"/>
    <p:sldId id="285" r:id="rId22"/>
    <p:sldId id="288" r:id="rId23"/>
    <p:sldId id="283" r:id="rId24"/>
    <p:sldId id="314" r:id="rId25"/>
    <p:sldId id="315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22" r:id="rId43"/>
    <p:sldId id="306" r:id="rId44"/>
    <p:sldId id="307" r:id="rId45"/>
    <p:sldId id="308" r:id="rId46"/>
    <p:sldId id="309" r:id="rId47"/>
    <p:sldId id="310" r:id="rId48"/>
    <p:sldId id="311" r:id="rId49"/>
    <p:sldId id="312" r:id="rId50"/>
    <p:sldId id="320" r:id="rId51"/>
    <p:sldId id="313" r:id="rId52"/>
    <p:sldId id="296" r:id="rId53"/>
    <p:sldId id="318" r:id="rId54"/>
    <p:sldId id="317" r:id="rId55"/>
    <p:sldId id="319" r:id="rId56"/>
    <p:sldId id="321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4525" autoAdjust="0"/>
    <p:restoredTop sz="94660"/>
  </p:normalViewPr>
  <p:slideViewPr>
    <p:cSldViewPr>
      <p:cViewPr varScale="1">
        <p:scale>
          <a:sx n="65" d="100"/>
          <a:sy n="65" d="100"/>
        </p:scale>
        <p:origin x="149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3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FE9358-117A-4A0F-9B31-DC25F0DE16A7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8F0D1-0DC0-4AC1-AF2E-3086904728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245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33DD679-20CE-4647-91FB-B0BE97856C90}" type="slidenum">
              <a:rPr lang="en-US" altLang="en-US" sz="1200" b="0" i="0">
                <a:solidFill>
                  <a:prstClr val="black"/>
                </a:solidFill>
              </a:rPr>
              <a:pPr/>
              <a:t>3</a:t>
            </a:fld>
            <a:endParaRPr lang="en-US" altLang="en-US" sz="1200" b="0" i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08F0D1-0DC0-4AC1-AF2E-308690472837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610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C2EB8-787C-4012-AB01-A6A5DCF1FC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3118-4278-454F-8D45-60B34AC1BC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02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C2EB8-787C-4012-AB01-A6A5DCF1FC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3118-4278-454F-8D45-60B34AC1BC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637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C2EB8-787C-4012-AB01-A6A5DCF1FC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3118-4278-454F-8D45-60B34AC1BC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8126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D93478-0336-49AA-9126-05E99738D77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1046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C0621-9BFD-42C6-8537-F73312B0583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8675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5A0A50-1648-46F9-ADA3-1392DB70FDCC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5039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DDB5C-C875-4626-9BEA-D6190EB1AAC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8114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A51D6-E7A5-4274-B61B-912B982B50B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5597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05FB5-AFD1-463C-9187-DEE107B0BF0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234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7DAFE-F650-472B-9C91-CE1EF602AC7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3182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471D2-8E5E-448A-B4D8-1DDAE3003F2E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64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C2EB8-787C-4012-AB01-A6A5DCF1FC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3118-4278-454F-8D45-60B34AC1BC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7267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FADF9-5169-4D52-8385-D782B749E934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1549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BDF71-A4E8-4871-9E7F-E10D7E8E6403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2544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F54DF-5201-4410-94A9-7E1E6666444B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02011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5BC0-C542-4400-ABC7-B36D6B90680A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3A89-C4C4-4979-A4BD-E8F51D78F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5BC0-C542-4400-ABC7-B36D6B90680A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3A89-C4C4-4979-A4BD-E8F51D78F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5BC0-C542-4400-ABC7-B36D6B90680A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3A89-C4C4-4979-A4BD-E8F51D78F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5BC0-C542-4400-ABC7-B36D6B90680A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3A89-C4C4-4979-A4BD-E8F51D78F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5BC0-C542-4400-ABC7-B36D6B90680A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3A89-C4C4-4979-A4BD-E8F51D78F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5BC0-C542-4400-ABC7-B36D6B90680A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3A89-C4C4-4979-A4BD-E8F51D78F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5BC0-C542-4400-ABC7-B36D6B90680A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3A89-C4C4-4979-A4BD-E8F51D78F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C2EB8-787C-4012-AB01-A6A5DCF1FC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3118-4278-454F-8D45-60B34AC1BC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42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5BC0-C542-4400-ABC7-B36D6B90680A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3A89-C4C4-4979-A4BD-E8F51D78F99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5BC0-C542-4400-ABC7-B36D6B90680A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283A89-C4C4-4979-A4BD-E8F51D78F99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5BC0-C542-4400-ABC7-B36D6B90680A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3A89-C4C4-4979-A4BD-E8F51D78F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5BC0-C542-4400-ABC7-B36D6B90680A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3A89-C4C4-4979-A4BD-E8F51D78F99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C2EB8-787C-4012-AB01-A6A5DCF1FC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3118-4278-454F-8D45-60B34AC1BC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02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C2EB8-787C-4012-AB01-A6A5DCF1FC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3118-4278-454F-8D45-60B34AC1BC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276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C2EB8-787C-4012-AB01-A6A5DCF1FC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3118-4278-454F-8D45-60B34AC1BC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633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C2EB8-787C-4012-AB01-A6A5DCF1FC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3118-4278-454F-8D45-60B34AC1BC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890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C2EB8-787C-4012-AB01-A6A5DCF1FC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3118-4278-454F-8D45-60B34AC1BC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861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C2EB8-787C-4012-AB01-A6A5DCF1FC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93118-4278-454F-8D45-60B34AC1BC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2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microsoft.com/office/2007/relationships/hdphoto" Target="../media/hdphoto1.wdp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C2EB8-787C-4012-AB01-A6A5DCF1FC4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1/22/2020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93118-4278-454F-8D45-60B34AC1BC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11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PencilGrayscale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i="0" smtClean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 smtClean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245BB83-F3D5-4DD3-A9FE-C10C798E88F8}" type="slidenum">
              <a:rPr lang="en-US" altLang="en-US">
                <a:solidFill>
                  <a:srgbClr val="000000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68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D283A89-C4C4-4979-A4BD-E8F51D78F99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3055BC0-C542-4400-ABC7-B36D6B90680A}" type="datetimeFigureOut">
              <a:rPr lang="en-US" smtClean="0"/>
              <a:t>1/22/2020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ot.state.ak.us/stwddes/desenviron/resources/enviromanual.shtml" TargetMode="External"/><Relationship Id="rId2" Type="http://schemas.openxmlformats.org/officeDocument/2006/relationships/hyperlink" Target="http://www.dot.state.ak.us/stwddes/dcsprecon/preconmanual.shtml" TargetMode="Externa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dec.alaska.gov/Water/wwdp/wetlands/docs/CWA_401_Handbook_2010_Interim.pdf" TargetMode="External"/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ema.gov/executive-order-11988-floodplain-management" TargetMode="External"/><Relationship Id="rId1" Type="http://schemas.openxmlformats.org/officeDocument/2006/relationships/slideLayout" Target="../slideLayouts/slideLayout24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3.epa.gov/environmentaljustice/" TargetMode="External"/><Relationship Id="rId1" Type="http://schemas.openxmlformats.org/officeDocument/2006/relationships/slideLayout" Target="../slideLayouts/slideLayout24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a.gov/regulations_policies/advisory_circulars/index.cfm/go/document.current/documentNumber/70_7460-1" TargetMode="External"/><Relationship Id="rId1" Type="http://schemas.openxmlformats.org/officeDocument/2006/relationships/slideLayout" Target="../slideLayouts/slideLayout2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ENVE 644</a:t>
            </a:r>
            <a:br>
              <a:rPr lang="en-US" dirty="0" smtClean="0"/>
            </a:br>
            <a:r>
              <a:rPr lang="en-US" dirty="0" smtClean="0"/>
              <a:t>Spring 2020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Robert A Perkins, PE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65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Phase: Needs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Who are “users?”</a:t>
            </a:r>
          </a:p>
          <a:p>
            <a:r>
              <a:rPr lang="en-US" dirty="0" smtClean="0"/>
              <a:t>Sometimes “primary stakeholders”</a:t>
            </a:r>
          </a:p>
          <a:p>
            <a:r>
              <a:rPr lang="en-US" dirty="0" smtClean="0"/>
              <a:t>What is NEED?</a:t>
            </a:r>
          </a:p>
          <a:p>
            <a:pPr lvl="1"/>
            <a:r>
              <a:rPr lang="en-US" dirty="0" smtClean="0"/>
              <a:t>Users say so</a:t>
            </a:r>
          </a:p>
          <a:p>
            <a:pPr lvl="1"/>
            <a:r>
              <a:rPr lang="en-US" dirty="0" smtClean="0"/>
              <a:t>Law or changes to require</a:t>
            </a:r>
          </a:p>
          <a:p>
            <a:pPr lvl="1"/>
            <a:r>
              <a:rPr lang="en-US" dirty="0" smtClean="0"/>
              <a:t>Planning comes to fruition</a:t>
            </a:r>
          </a:p>
          <a:p>
            <a:pPr lvl="1"/>
            <a:r>
              <a:rPr lang="en-US" dirty="0" smtClean="0"/>
              <a:t>Other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15B49-57A7-4EDD-B2B8-7F0BA99D9CB7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80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Phase: Needs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Detail needs vs.</a:t>
            </a:r>
          </a:p>
          <a:p>
            <a:pPr lvl="1"/>
            <a:r>
              <a:rPr lang="en-US" dirty="0" smtClean="0"/>
              <a:t>Benefits or mitigate harms</a:t>
            </a:r>
          </a:p>
          <a:p>
            <a:r>
              <a:rPr lang="en-US" dirty="0" smtClean="0"/>
              <a:t>Costs</a:t>
            </a:r>
          </a:p>
          <a:p>
            <a:pPr lvl="1"/>
            <a:r>
              <a:rPr lang="en-US" dirty="0" err="1" smtClean="0"/>
              <a:t>Disbenefits</a:t>
            </a:r>
            <a:endParaRPr lang="en-US" dirty="0" smtClean="0"/>
          </a:p>
          <a:p>
            <a:r>
              <a:rPr lang="en-US" dirty="0" smtClean="0"/>
              <a:t>Alternatives</a:t>
            </a:r>
          </a:p>
          <a:p>
            <a:pPr lvl="1"/>
            <a:r>
              <a:rPr lang="en-US" dirty="0" smtClean="0"/>
              <a:t>Costs</a:t>
            </a:r>
          </a:p>
          <a:p>
            <a:pPr lvl="1"/>
            <a:r>
              <a:rPr lang="en-US" dirty="0" smtClean="0"/>
              <a:t>Benefits</a:t>
            </a:r>
          </a:p>
          <a:p>
            <a:r>
              <a:rPr lang="en-US" dirty="0" smtClean="0"/>
              <a:t>Engineering/PM Involved, give advice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15B49-57A7-4EDD-B2B8-7F0BA99D9CB7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58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 alternatives usually selected at this point</a:t>
            </a:r>
          </a:p>
          <a:p>
            <a:pPr lvl="1"/>
            <a:r>
              <a:rPr lang="en-US" dirty="0" smtClean="0"/>
              <a:t>What is acceptable to users</a:t>
            </a:r>
          </a:p>
          <a:p>
            <a:r>
              <a:rPr lang="en-US" dirty="0" smtClean="0"/>
              <a:t>But many details will depend on design phase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15B49-57A7-4EDD-B2B8-7F0BA99D9CB7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19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Phase: Preliminary 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funding to work at this stage</a:t>
            </a:r>
          </a:p>
          <a:p>
            <a:pPr lvl="1"/>
            <a:r>
              <a:rPr lang="en-US" dirty="0" smtClean="0"/>
              <a:t>Standard Overhead Funding</a:t>
            </a:r>
          </a:p>
          <a:p>
            <a:pPr lvl="1"/>
            <a:r>
              <a:rPr lang="en-US" dirty="0" smtClean="0"/>
              <a:t>Planning funding</a:t>
            </a:r>
          </a:p>
          <a:p>
            <a:pPr lvl="1"/>
            <a:r>
              <a:rPr lang="en-US" dirty="0" smtClean="0"/>
              <a:t>Emergency funds</a:t>
            </a:r>
          </a:p>
          <a:p>
            <a:r>
              <a:rPr lang="en-US" dirty="0" smtClean="0"/>
              <a:t>Authorization</a:t>
            </a:r>
          </a:p>
          <a:p>
            <a:r>
              <a:rPr lang="en-US" dirty="0" smtClean="0"/>
              <a:t>Preliminary Decision on Organization and Project Delivery Systems</a:t>
            </a:r>
          </a:p>
          <a:p>
            <a:pPr lvl="1"/>
            <a:r>
              <a:rPr lang="en-US" dirty="0" smtClean="0"/>
              <a:t>In house, A/E, Design Build, etc.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15B49-57A7-4EDD-B2B8-7F0BA99D9CB7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45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Pre-design or 5%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sufficient planning, design, and organization to obtain full funding.</a:t>
            </a:r>
          </a:p>
          <a:p>
            <a:pPr lvl="1"/>
            <a:r>
              <a:rPr lang="en-US" dirty="0" smtClean="0"/>
              <a:t>Bank or legislative</a:t>
            </a:r>
          </a:p>
          <a:p>
            <a:r>
              <a:rPr lang="en-US" dirty="0" smtClean="0"/>
              <a:t>May bring external A/E, consultants on at this phase</a:t>
            </a:r>
          </a:p>
          <a:p>
            <a:pPr lvl="1"/>
            <a:r>
              <a:rPr lang="en-US" dirty="0" smtClean="0"/>
              <a:t>Betting on the come or sufficient funding for a phased contract</a:t>
            </a:r>
          </a:p>
          <a:p>
            <a:r>
              <a:rPr lang="en-US" dirty="0" smtClean="0"/>
              <a:t>Preliminary Investigations, soils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15B49-57A7-4EDD-B2B8-7F0BA99D9CB7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49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Pre-design Key Players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ENVIRONMENTAL</a:t>
            </a:r>
          </a:p>
          <a:p>
            <a:r>
              <a:rPr lang="en-US" dirty="0" smtClean="0"/>
              <a:t>M&amp;O, users</a:t>
            </a:r>
          </a:p>
          <a:p>
            <a:r>
              <a:rPr lang="en-US" dirty="0" smtClean="0"/>
              <a:t>Specialties</a:t>
            </a:r>
          </a:p>
          <a:p>
            <a:pPr lvl="1"/>
            <a:r>
              <a:rPr lang="en-US" dirty="0" smtClean="0"/>
              <a:t>Utilities</a:t>
            </a:r>
          </a:p>
          <a:p>
            <a:pPr lvl="1"/>
            <a:r>
              <a:rPr lang="en-US" dirty="0" smtClean="0"/>
              <a:t>ROW</a:t>
            </a:r>
          </a:p>
          <a:p>
            <a:pPr lvl="1"/>
            <a:r>
              <a:rPr lang="en-US" dirty="0" smtClean="0"/>
              <a:t>Property</a:t>
            </a:r>
          </a:p>
          <a:p>
            <a:r>
              <a:rPr lang="en-US" dirty="0" smtClean="0"/>
              <a:t>Finance</a:t>
            </a:r>
          </a:p>
          <a:p>
            <a:r>
              <a:rPr lang="en-US" dirty="0" smtClean="0"/>
              <a:t>Marketing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15B49-57A7-4EDD-B2B8-7F0BA99D9CB7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66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But, but, but, but</a:t>
            </a:r>
          </a:p>
          <a:p>
            <a:r>
              <a:rPr lang="en-US" dirty="0" smtClean="0"/>
              <a:t>In order to secure funding and get the project launched, you must tell the funders:</a:t>
            </a:r>
          </a:p>
          <a:p>
            <a:r>
              <a:rPr lang="en-US" dirty="0" smtClean="0"/>
              <a:t>Major alternatives have been selected,</a:t>
            </a:r>
          </a:p>
          <a:p>
            <a:r>
              <a:rPr lang="en-US" dirty="0" smtClean="0"/>
              <a:t>Schedule has been decided</a:t>
            </a:r>
          </a:p>
          <a:p>
            <a:r>
              <a:rPr lang="en-US" dirty="0" smtClean="0"/>
              <a:t>Cost estimates have been made</a:t>
            </a:r>
          </a:p>
          <a:p>
            <a:r>
              <a:rPr lang="en-US" dirty="0" smtClean="0"/>
              <a:t>What’s missing???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15B49-57A7-4EDD-B2B8-7F0BA99D9CB7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5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That’s why ENVIRONMENTAL is in upper case during the pre-design</a:t>
            </a:r>
          </a:p>
          <a:p>
            <a:r>
              <a:rPr lang="en-US" dirty="0" smtClean="0"/>
              <a:t>Environmental leads must anticipate the permit issues and inform the designers at this early stage.</a:t>
            </a:r>
          </a:p>
          <a:p>
            <a:r>
              <a:rPr lang="en-US" dirty="0" smtClean="0"/>
              <a:t>This requires profession judgment</a:t>
            </a:r>
          </a:p>
          <a:p>
            <a:r>
              <a:rPr lang="en-US" dirty="0" smtClean="0"/>
              <a:t>Estimate time and budget for all permits and other “environmental issues”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15B49-57A7-4EDD-B2B8-7F0BA99D9CB7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1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Lead Must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a handle on the project</a:t>
            </a:r>
          </a:p>
          <a:p>
            <a:pPr lvl="1"/>
            <a:r>
              <a:rPr lang="en-US" dirty="0" smtClean="0"/>
              <a:t>Including alternatives and schedule</a:t>
            </a:r>
          </a:p>
          <a:p>
            <a:pPr lvl="1"/>
            <a:r>
              <a:rPr lang="en-US" dirty="0" smtClean="0"/>
              <a:t>Local governments, jurisdictions</a:t>
            </a:r>
          </a:p>
          <a:p>
            <a:r>
              <a:rPr lang="en-US" dirty="0" smtClean="0"/>
              <a:t>Do a site reconnaissance</a:t>
            </a:r>
            <a:endParaRPr lang="en-US" dirty="0"/>
          </a:p>
          <a:p>
            <a:r>
              <a:rPr lang="en-US" dirty="0" smtClean="0"/>
              <a:t>Confer with agency people regarding difficult issues</a:t>
            </a:r>
          </a:p>
          <a:p>
            <a:r>
              <a:rPr lang="en-US" dirty="0" smtClean="0"/>
              <a:t>Plan for public involvement</a:t>
            </a:r>
          </a:p>
          <a:p>
            <a:r>
              <a:rPr lang="en-US" dirty="0" smtClean="0"/>
              <a:t>Communicate with project team members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15B49-57A7-4EDD-B2B8-7F0BA99D9CB7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57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(From AK DOT Highway Preconstruction Manual)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All projects should strive to avoid important </a:t>
            </a:r>
            <a:r>
              <a:rPr lang="en-US" dirty="0" smtClean="0"/>
              <a:t>or sensitive </a:t>
            </a:r>
            <a:r>
              <a:rPr lang="en-US" dirty="0"/>
              <a:t>cultural, social, and environmental </a:t>
            </a:r>
            <a:r>
              <a:rPr lang="en-US" dirty="0" smtClean="0"/>
              <a:t>resources to </a:t>
            </a:r>
            <a:r>
              <a:rPr lang="en-US" dirty="0"/>
              <a:t>the extent feasible. Initial environmental work </a:t>
            </a:r>
            <a:r>
              <a:rPr lang="en-US" dirty="0" smtClean="0"/>
              <a:t>for projects </a:t>
            </a:r>
            <a:r>
              <a:rPr lang="en-US" dirty="0"/>
              <a:t>typically consists of identifying areas </a:t>
            </a:r>
            <a:r>
              <a:rPr lang="en-US" dirty="0" smtClean="0"/>
              <a:t>or issues </a:t>
            </a:r>
            <a:r>
              <a:rPr lang="en-US" dirty="0"/>
              <a:t>within the project limits, such as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www.dot.state.ak.us/stwddes/dcsprecon/preconmanual.shtml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www.dot.state.ak.us/stwddes/desenviron/resources/enviromanual.shtml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15B49-57A7-4EDD-B2B8-7F0BA99D9CB7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87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1</a:t>
            </a:r>
          </a:p>
        </p:txBody>
      </p:sp>
      <p:sp>
        <p:nvSpPr>
          <p:cNvPr id="307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Projects and Permits</a:t>
            </a:r>
          </a:p>
          <a:p>
            <a:r>
              <a:rPr lang="en-US" altLang="en-US" dirty="0" smtClean="0"/>
              <a:t>Project Management and Permits</a:t>
            </a:r>
          </a:p>
          <a:p>
            <a:r>
              <a:rPr lang="en-US" altLang="en-US" dirty="0" smtClean="0"/>
              <a:t>Look at permit in terms of management</a:t>
            </a:r>
          </a:p>
          <a:p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614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400" dirty="0" smtClean="0"/>
              <a:t>From </a:t>
            </a:r>
            <a:r>
              <a:rPr lang="en-US" sz="1400" dirty="0" err="1" smtClean="0"/>
              <a:t>Preconstructon</a:t>
            </a:r>
            <a:r>
              <a:rPr lang="en-US" sz="1400" dirty="0" smtClean="0"/>
              <a:t> page 430-4</a:t>
            </a:r>
            <a:endParaRPr lang="en-US" sz="1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5993017"/>
              </p:ext>
            </p:extLst>
          </p:nvPr>
        </p:nvGraphicFramePr>
        <p:xfrm>
          <a:off x="457200" y="1600200"/>
          <a:ext cx="7620000" cy="469341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81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Wetlands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Essential fish habitat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Threatened and endangered species habitat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Contaminated soils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Water bodies, including floodplains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Cultural and historical resources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Wildlife resources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Anadromous fish streams, including fish passage issues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Existing land use or municipal transportation plans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Section 4(f) land: Recreation areas, Parks, Waterfowl refuges, Historic sites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ROW acquisition or relocation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Air quality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Noise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Materials sites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Unusable or discarded material (e.g. soil, overburden, grubbing, and organics) disposal sites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Calibri"/>
                          <a:ea typeface="Calibri"/>
                          <a:cs typeface="Times New Roman"/>
                        </a:rPr>
                        <a:t>Environmental justice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Invasive species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17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for Permits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permits will we need to consider, logical approach: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15B49-57A7-4EDD-B2B8-7F0BA99D9CB7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62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and File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0518" y="2743200"/>
            <a:ext cx="2741851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929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to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36 total</a:t>
            </a:r>
          </a:p>
          <a:p>
            <a:r>
              <a:rPr lang="en-US" dirty="0" smtClean="0"/>
              <a:t>Three deliverables:</a:t>
            </a:r>
          </a:p>
          <a:p>
            <a:r>
              <a:rPr lang="en-US" dirty="0" smtClean="0"/>
              <a:t>PowerPoint presentation to class, as if teaching a “new guy” in environmental department. With some links web, handouts, etc.</a:t>
            </a:r>
          </a:p>
          <a:p>
            <a:r>
              <a:rPr lang="en-US" dirty="0" smtClean="0"/>
              <a:t>Word attachment, See template in Class 1, Typically 3 to 5 pages</a:t>
            </a:r>
          </a:p>
          <a:p>
            <a:r>
              <a:rPr lang="en-US" dirty="0" smtClean="0"/>
              <a:t>Three quiz questions to Dr. Perkins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23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NEPA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“Classes of Action”:</a:t>
            </a:r>
          </a:p>
          <a:p>
            <a:r>
              <a:rPr lang="en-US" dirty="0" smtClean="0"/>
              <a:t>EIS EA/FONSI</a:t>
            </a:r>
          </a:p>
          <a:p>
            <a:r>
              <a:rPr lang="en-US" dirty="0" smtClean="0"/>
              <a:t>XXXXXX</a:t>
            </a:r>
          </a:p>
          <a:p>
            <a:r>
              <a:rPr lang="en-US" dirty="0" smtClean="0"/>
              <a:t>Cat Ex FHWA </a:t>
            </a:r>
            <a:r>
              <a:rPr lang="en-US" dirty="0"/>
              <a:t>23 CFR </a:t>
            </a:r>
            <a:r>
              <a:rPr lang="en-US" dirty="0" smtClean="0"/>
              <a:t>771.117, c and d lists</a:t>
            </a:r>
          </a:p>
          <a:p>
            <a:r>
              <a:rPr lang="en-US" dirty="0" smtClean="0"/>
              <a:t>XXXXXX</a:t>
            </a:r>
            <a:endParaRPr lang="en-US" dirty="0"/>
          </a:p>
          <a:p>
            <a:pPr lvl="1"/>
            <a:r>
              <a:rPr lang="en-US" dirty="0" smtClean="0"/>
              <a:t>Discuss, examples, </a:t>
            </a:r>
          </a:p>
          <a:p>
            <a:pPr lvl="1"/>
            <a:r>
              <a:rPr lang="en-US" dirty="0" smtClean="0"/>
              <a:t>When is a Cat Ex not a Cat Ex?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483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Corps Section 10 Permit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XXXXX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498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Corps Section 103 Permit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XXXXXXX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5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Corps Section 404 Permit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XXXXXXX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7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 Wastewater Disposal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xxxxxxx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62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 Water or Sewer System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XXXXX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4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Projects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What is a project</a:t>
            </a:r>
          </a:p>
          <a:p>
            <a:r>
              <a:rPr lang="en-US" altLang="en-US" smtClean="0"/>
              <a:t>What kind of project require permits?</a:t>
            </a: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 b="1" i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 i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 i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 i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 i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AEC4CED-B35E-4B1C-9CC9-B20D6D024259}" type="slidenum">
              <a:rPr lang="en-US" altLang="en-US" sz="1400" b="0" i="0">
                <a:solidFill>
                  <a:srgbClr val="000000"/>
                </a:solidFill>
              </a:rPr>
              <a:pPr/>
              <a:t>3</a:t>
            </a:fld>
            <a:endParaRPr lang="en-US" altLang="en-US" sz="1400" b="0" i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060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325562"/>
          </a:xfrm>
        </p:spPr>
        <p:txBody>
          <a:bodyPr/>
          <a:lstStyle/>
          <a:p>
            <a:r>
              <a:rPr lang="en-US" dirty="0" smtClean="0"/>
              <a:t>DEC 401 Certificate of Reasonable Assurance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dec.alaska.gov/Water/wwdp/wetlands/docs/CWA_401_Handbook_2010_Interim.pdf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XXXXXX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75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DNR Tidelands Lease or Permit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XXXXX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06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DNR Land use permit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XXXXXX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44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DNR Temporary Water Use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XXXXX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72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DNR Water Rights Permit/Certificate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en-US" dirty="0" smtClean="0">
                <a:solidFill>
                  <a:srgbClr val="FF0000"/>
                </a:solidFill>
              </a:rPr>
              <a:t>ikki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940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ADF&amp;G Title 16 Permit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XXXXXX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438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4(f) &amp; 6(f)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[FHWA]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XXXXX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64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DNR Section 106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7620000" cy="4800600"/>
          </a:xfrm>
        </p:spPr>
        <p:txBody>
          <a:bodyPr/>
          <a:lstStyle/>
          <a:p>
            <a:r>
              <a:rPr lang="en-US" dirty="0" smtClean="0"/>
              <a:t>SHPO  XXXXX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94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ADF&amp;G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 Area Permit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XXXXXX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7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Endangered Species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USFWS and NMFS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XXXX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32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Why Project Management?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800" smtClean="0"/>
              <a:t>Most engineers spend most of their work careers working on </a:t>
            </a:r>
            <a:r>
              <a:rPr lang="en-US" altLang="en-US" sz="2800" i="1" smtClean="0"/>
              <a:t>projects</a:t>
            </a:r>
            <a:r>
              <a:rPr lang="en-US" altLang="en-US" sz="2800" smtClean="0"/>
              <a:t>.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Some organizations work only on projects.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Other organizations work on delivering a product or service, 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that is the organization’s function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Power plant</a:t>
            </a:r>
          </a:p>
          <a:p>
            <a:pPr>
              <a:lnSpc>
                <a:spcPct val="90000"/>
              </a:lnSpc>
            </a:pPr>
            <a:r>
              <a:rPr lang="en-US" altLang="en-US" sz="2800" smtClean="0"/>
              <a:t>But projects are how these functional organizations grow and change</a:t>
            </a:r>
          </a:p>
          <a:p>
            <a:pPr lvl="1">
              <a:lnSpc>
                <a:spcPct val="90000"/>
              </a:lnSpc>
            </a:pPr>
            <a:r>
              <a:rPr lang="en-US" altLang="en-US" sz="2400" smtClean="0"/>
              <a:t>Projects need special management techniques, different than the functional organization.</a:t>
            </a:r>
          </a:p>
        </p:txBody>
      </p:sp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EDA457-D12A-4557-9039-13E497C92446}" type="slidenum">
              <a:rPr lang="en-US" altLang="en-US" sz="14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48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Bald Eagle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XXXXXX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91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NMFS Marine Mammal Protection 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XXXXX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0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NMFS Essential Fish Habitat Consultation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XXXXXX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22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USCG Section 9 Permit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XXXXX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37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401762"/>
          </a:xfrm>
        </p:spPr>
        <p:txBody>
          <a:bodyPr/>
          <a:lstStyle/>
          <a:p>
            <a:r>
              <a:rPr lang="en-US" dirty="0" smtClean="0"/>
              <a:t>USGC Application for Private Aids to Navigation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XXXXXX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9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Floodplain Management Consultation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Executive Order </a:t>
            </a:r>
            <a:r>
              <a:rPr lang="en-US" dirty="0"/>
              <a:t>(EO) 11988 </a:t>
            </a:r>
            <a:r>
              <a:rPr lang="en-US" dirty="0" smtClean="0"/>
              <a:t>, for example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www.fema.gov/executive-order-11988-floodplain-management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XXXXXX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491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Environmental Justice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Executive Order 12898 - Federal Actions to Address Environmental Justice in Minority Populations and Low-Income </a:t>
            </a:r>
            <a:r>
              <a:rPr lang="en-US" dirty="0" smtClean="0"/>
              <a:t>Populations</a:t>
            </a:r>
          </a:p>
          <a:p>
            <a:r>
              <a:rPr lang="en-US" dirty="0">
                <a:hlinkClick r:id="rId2"/>
              </a:rPr>
              <a:t>https://www3.epa.gov/environmentaljustice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XXXXX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35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www.faa.gov/regulations_policies/advisory_circulars/index.cfm/go/document.current/documentNumber/70_7460-1</a:t>
            </a:r>
            <a:r>
              <a:rPr lang="en-US" dirty="0" smtClean="0"/>
              <a:t>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XXXXXX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13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Coastal Zone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XXXXX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36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Air permits for new stationary sources</a:t>
            </a:r>
          </a:p>
          <a:p>
            <a:r>
              <a:rPr lang="en-US" dirty="0" smtClean="0"/>
              <a:t>Continuation air permits for operating stationary sources</a:t>
            </a:r>
          </a:p>
          <a:p>
            <a:r>
              <a:rPr lang="en-US" dirty="0" smtClean="0"/>
              <a:t>Is project in non-attainment area?  Implications for other permits</a:t>
            </a:r>
          </a:p>
          <a:p>
            <a:pPr lvl="1"/>
            <a:r>
              <a:rPr lang="en-US" dirty="0" smtClean="0"/>
              <a:t>Transportation Planning</a:t>
            </a:r>
          </a:p>
          <a:p>
            <a:pPr marL="411480" lvl="1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XXXXXX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53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is a project?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905000"/>
            <a:ext cx="7772400" cy="4114800"/>
          </a:xfrm>
        </p:spPr>
        <p:txBody>
          <a:bodyPr/>
          <a:lstStyle/>
          <a:p>
            <a:r>
              <a:rPr lang="en-US" altLang="en-US" smtClean="0"/>
              <a:t>One-of-kind undertaking</a:t>
            </a:r>
          </a:p>
          <a:p>
            <a:r>
              <a:rPr lang="en-US" altLang="en-US" smtClean="0"/>
              <a:t>Definite objective</a:t>
            </a:r>
          </a:p>
          <a:p>
            <a:r>
              <a:rPr lang="en-US" altLang="en-US" smtClean="0"/>
              <a:t>Start and end points</a:t>
            </a:r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EB9FF30-FDB7-4DD8-8D6C-EB95DB0996C8}" type="slidenum">
              <a:rPr lang="en-US" altLang="en-US" sz="14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50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build="p" autoUpdateAnimBg="0" advAuto="0"/>
      <p:bldP spid="4099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</a:p>
          <a:p>
            <a:r>
              <a:rPr lang="en-US" dirty="0" smtClean="0"/>
              <a:t>Reevaluation </a:t>
            </a:r>
          </a:p>
          <a:p>
            <a:r>
              <a:rPr lang="en-US" dirty="0" smtClean="0"/>
              <a:t>35%</a:t>
            </a:r>
          </a:p>
          <a:p>
            <a:r>
              <a:rPr lang="en-US" dirty="0" smtClean="0"/>
              <a:t>65%</a:t>
            </a:r>
          </a:p>
          <a:p>
            <a:r>
              <a:rPr lang="en-US" dirty="0" smtClean="0"/>
              <a:t>95%</a:t>
            </a:r>
          </a:p>
          <a:p>
            <a:r>
              <a:rPr lang="en-US" dirty="0" smtClean="0"/>
              <a:t>Changes that affect permits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33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Construction and M&amp;O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Water</a:t>
            </a:r>
          </a:p>
          <a:p>
            <a:pPr lvl="1"/>
            <a:r>
              <a:rPr lang="en-US" dirty="0" smtClean="0"/>
              <a:t>SWPPP,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xxxxx</a:t>
            </a:r>
            <a:endParaRPr lang="en-US" dirty="0" smtClean="0"/>
          </a:p>
          <a:p>
            <a:pPr lvl="1"/>
            <a:r>
              <a:rPr lang="en-US" dirty="0" smtClean="0"/>
              <a:t>Other NPDES, </a:t>
            </a:r>
            <a:r>
              <a:rPr lang="en-US" dirty="0" err="1" smtClean="0">
                <a:solidFill>
                  <a:srgbClr val="FF0000"/>
                </a:solidFill>
              </a:rPr>
              <a:t>xxxxx</a:t>
            </a:r>
            <a:endParaRPr lang="en-US" dirty="0" smtClean="0"/>
          </a:p>
          <a:p>
            <a:r>
              <a:rPr lang="en-US" dirty="0" smtClean="0"/>
              <a:t>Air</a:t>
            </a:r>
          </a:p>
          <a:p>
            <a:pPr lvl="1"/>
            <a:r>
              <a:rPr lang="en-US" dirty="0" smtClean="0"/>
              <a:t>Stationary Sources</a:t>
            </a:r>
          </a:p>
          <a:p>
            <a:pPr lvl="1"/>
            <a:r>
              <a:rPr lang="en-US" dirty="0" smtClean="0"/>
              <a:t>Dust, </a:t>
            </a:r>
            <a:r>
              <a:rPr lang="en-US" dirty="0" err="1" smtClean="0">
                <a:solidFill>
                  <a:srgbClr val="FF0000"/>
                </a:solidFill>
              </a:rPr>
              <a:t>xxxx</a:t>
            </a:r>
            <a:endParaRPr lang="en-US" dirty="0" smtClean="0"/>
          </a:p>
          <a:p>
            <a:r>
              <a:rPr lang="en-US" dirty="0" smtClean="0"/>
              <a:t>Oil Storage, </a:t>
            </a:r>
            <a:r>
              <a:rPr lang="en-US" dirty="0" err="1" smtClean="0">
                <a:solidFill>
                  <a:srgbClr val="FF0000"/>
                </a:solidFill>
              </a:rPr>
              <a:t>xxxxxx</a:t>
            </a:r>
            <a:endParaRPr lang="en-US" dirty="0" smtClean="0"/>
          </a:p>
          <a:p>
            <a:r>
              <a:rPr lang="en-US" dirty="0" smtClean="0"/>
              <a:t>LUST, UST, and bust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Oil Storage </a:t>
            </a:r>
            <a:r>
              <a:rPr lang="en-US" dirty="0">
                <a:solidFill>
                  <a:srgbClr val="FF0000"/>
                </a:solidFill>
              </a:rPr>
              <a:t>Tanks, 40 CFR 117 Spill Prevention, Control, and Countermeasure </a:t>
            </a:r>
            <a:r>
              <a:rPr lang="en-US" dirty="0" smtClean="0">
                <a:solidFill>
                  <a:srgbClr val="FF0000"/>
                </a:solidFill>
              </a:rPr>
              <a:t>Plan (SPCCP)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Robin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08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Oil and Hazmat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Spills, basic procedures</a:t>
            </a:r>
          </a:p>
          <a:p>
            <a:pPr lvl="1"/>
            <a:r>
              <a:rPr lang="en-US" dirty="0" smtClean="0"/>
              <a:t>NOTIFICATIONS </a:t>
            </a:r>
            <a:r>
              <a:rPr lang="en-US" dirty="0" smtClean="0">
                <a:solidFill>
                  <a:srgbClr val="FF0000"/>
                </a:solidFill>
              </a:rPr>
              <a:t> xxx</a:t>
            </a:r>
            <a:endParaRPr lang="en-US" dirty="0" smtClean="0"/>
          </a:p>
          <a:p>
            <a:r>
              <a:rPr lang="en-US" err="1" smtClean="0"/>
              <a:t>Asbestos</a:t>
            </a:r>
            <a:r>
              <a:rPr lang="en-US" smtClean="0"/>
              <a:t>, xxxx</a:t>
            </a:r>
            <a:endParaRPr lang="en-US" dirty="0" smtClean="0"/>
          </a:p>
          <a:p>
            <a:r>
              <a:rPr lang="en-US" dirty="0" smtClean="0"/>
              <a:t>Other “popular chemical villains”</a:t>
            </a:r>
          </a:p>
          <a:p>
            <a:r>
              <a:rPr lang="en-US" dirty="0" smtClean="0"/>
              <a:t>TSCA, FIFRA</a:t>
            </a:r>
          </a:p>
          <a:p>
            <a:r>
              <a:rPr lang="en-US" dirty="0" smtClean="0"/>
              <a:t>RCRA, </a:t>
            </a:r>
            <a:r>
              <a:rPr lang="en-US" dirty="0" err="1" smtClean="0">
                <a:solidFill>
                  <a:srgbClr val="FF0000"/>
                </a:solidFill>
              </a:rPr>
              <a:t>xxxx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Basic procedures</a:t>
            </a:r>
          </a:p>
          <a:p>
            <a:r>
              <a:rPr lang="en-US" dirty="0" smtClean="0"/>
              <a:t>Transportation, </a:t>
            </a:r>
            <a:r>
              <a:rPr lang="en-US" dirty="0" smtClean="0">
                <a:solidFill>
                  <a:srgbClr val="FF0000"/>
                </a:solidFill>
              </a:rPr>
              <a:t>General, </a:t>
            </a:r>
            <a:r>
              <a:rPr lang="en-US" dirty="0" err="1" smtClean="0">
                <a:solidFill>
                  <a:srgbClr val="FF0000"/>
                </a:solidFill>
              </a:rPr>
              <a:t>xxxx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12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Mines, MSHA, OSHA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Mine Reclamation</a:t>
            </a:r>
          </a:p>
          <a:p>
            <a:pPr lvl="1"/>
            <a:r>
              <a:rPr lang="en-US" dirty="0"/>
              <a:t>Surface Mining Control and Reclamation Act (SMCRA)</a:t>
            </a:r>
          </a:p>
          <a:p>
            <a:pPr lvl="1"/>
            <a:r>
              <a:rPr lang="en-US" dirty="0" smtClean="0"/>
              <a:t>Gravel pits  </a:t>
            </a:r>
            <a:r>
              <a:rPr lang="en-US" dirty="0" err="1" smtClean="0">
                <a:solidFill>
                  <a:srgbClr val="FF0000"/>
                </a:solidFill>
              </a:rPr>
              <a:t>xxxx</a:t>
            </a:r>
            <a:endParaRPr lang="en-US" dirty="0" smtClean="0"/>
          </a:p>
          <a:p>
            <a:r>
              <a:rPr lang="en-US" dirty="0" smtClean="0"/>
              <a:t>Introduction to OSHA and MSHA</a:t>
            </a:r>
          </a:p>
          <a:p>
            <a:pPr lvl="1"/>
            <a:r>
              <a:rPr lang="en-US" dirty="0" smtClean="0"/>
              <a:t>Concept of HSE Department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27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Noise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xxxxxx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84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Project Characteristics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3733800"/>
          </a:xfrm>
        </p:spPr>
        <p:txBody>
          <a:bodyPr>
            <a:normAutofit/>
          </a:bodyPr>
          <a:lstStyle/>
          <a:p>
            <a:r>
              <a:rPr lang="en-US" altLang="en-US" smtClean="0"/>
              <a:t>Temporary</a:t>
            </a:r>
          </a:p>
          <a:p>
            <a:r>
              <a:rPr lang="en-US" altLang="en-US" smtClean="0"/>
              <a:t>Use scarce resources</a:t>
            </a:r>
          </a:p>
          <a:p>
            <a:r>
              <a:rPr lang="en-US" altLang="en-US" smtClean="0"/>
              <a:t>Specific objectives</a:t>
            </a:r>
          </a:p>
          <a:p>
            <a:r>
              <a:rPr lang="en-US" altLang="en-US" smtClean="0"/>
              <a:t>Unique outcomes</a:t>
            </a:r>
          </a:p>
          <a:p>
            <a:r>
              <a:rPr lang="en-US" altLang="en-US" smtClean="0"/>
              <a:t>Special budget</a:t>
            </a:r>
          </a:p>
          <a:p>
            <a:r>
              <a:rPr lang="en-US" altLang="en-US" smtClean="0"/>
              <a:t>One person has responsibility</a:t>
            </a:r>
          </a:p>
          <a:p>
            <a:r>
              <a:rPr lang="en-US" altLang="en-US" smtClean="0"/>
              <a:t>Ad hoc team </a:t>
            </a:r>
          </a:p>
        </p:txBody>
      </p:sp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ECB4815-E586-4E4B-AA8A-DFD82B4A7E05}" type="slidenum">
              <a:rPr lang="en-US" altLang="en-US" sz="14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80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Types of Projects that Require Permits?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15B49-57A7-4EDD-B2B8-7F0BA99D9CB7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785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Project Life Cycle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  <a:p>
            <a:endParaRPr lang="en-US" altLang="en-US" smtClean="0"/>
          </a:p>
        </p:txBody>
      </p:sp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F1586BD-5CB0-4E9C-9654-0731E8E530D9}" type="slidenum">
              <a:rPr lang="en-US" altLang="en-US" sz="14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>
              <a:solidFill>
                <a:srgbClr val="000000"/>
              </a:solidFill>
            </a:endParaRP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4687500"/>
              </p:ext>
            </p:extLst>
          </p:nvPr>
        </p:nvGraphicFramePr>
        <p:xfrm>
          <a:off x="347663" y="1044575"/>
          <a:ext cx="8732765" cy="575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Document" r:id="rId3" imgW="10032478" imgH="5850775" progId="Word.Document.8">
                  <p:embed/>
                </p:oleObj>
              </mc:Choice>
              <mc:Fallback>
                <p:oleObj name="Document" r:id="rId3" imgW="10032478" imgH="585077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663" y="1044575"/>
                        <a:ext cx="8732765" cy="575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3873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 of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We’ll Assume the Owner’s Point of View</a:t>
            </a:r>
          </a:p>
          <a:p>
            <a:pPr lvl="1"/>
            <a:r>
              <a:rPr lang="en-US" dirty="0" smtClean="0"/>
              <a:t>Corps of Engineers</a:t>
            </a:r>
          </a:p>
          <a:p>
            <a:pPr lvl="1"/>
            <a:r>
              <a:rPr lang="en-US" dirty="0" smtClean="0"/>
              <a:t>DOT</a:t>
            </a:r>
          </a:p>
          <a:p>
            <a:r>
              <a:rPr lang="en-US" dirty="0" smtClean="0"/>
              <a:t>Or the “Projects” Department of Owner</a:t>
            </a:r>
          </a:p>
          <a:p>
            <a:pPr lvl="1"/>
            <a:r>
              <a:rPr lang="en-US" dirty="0" smtClean="0"/>
              <a:t>UAF DDC</a:t>
            </a:r>
          </a:p>
          <a:p>
            <a:pPr lvl="1"/>
            <a:r>
              <a:rPr lang="en-US" dirty="0" smtClean="0"/>
              <a:t>School District</a:t>
            </a:r>
          </a:p>
          <a:p>
            <a:pPr lvl="1"/>
            <a:r>
              <a:rPr lang="en-US" dirty="0" smtClean="0"/>
              <a:t>FAA</a:t>
            </a:r>
          </a:p>
          <a:p>
            <a:r>
              <a:rPr lang="en-US" dirty="0" smtClean="0"/>
              <a:t>You 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315B49-57A7-4EDD-B2B8-7F0BA99D9CB7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281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Default Design">
  <a:themeElements>
    <a:clrScheme name="">
      <a:dk1>
        <a:srgbClr val="000000"/>
      </a:dk1>
      <a:lt1>
        <a:srgbClr val="66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B8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1055</Words>
  <Application>Microsoft Office PowerPoint</Application>
  <PresentationFormat>On-screen Show (4:3)</PresentationFormat>
  <Paragraphs>267</Paragraphs>
  <Slides>54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2" baseType="lpstr">
      <vt:lpstr>Arial</vt:lpstr>
      <vt:lpstr>Calibri</vt:lpstr>
      <vt:lpstr>Cambria</vt:lpstr>
      <vt:lpstr>Times New Roman</vt:lpstr>
      <vt:lpstr>1_Office Theme</vt:lpstr>
      <vt:lpstr>5_Default Design</vt:lpstr>
      <vt:lpstr>Adjacency</vt:lpstr>
      <vt:lpstr>Document</vt:lpstr>
      <vt:lpstr>ENVE 644 Spring 2020</vt:lpstr>
      <vt:lpstr>Class 1</vt:lpstr>
      <vt:lpstr>Projects</vt:lpstr>
      <vt:lpstr>Why Project Management?</vt:lpstr>
      <vt:lpstr>What is a project?</vt:lpstr>
      <vt:lpstr>Project Characteristics</vt:lpstr>
      <vt:lpstr>Types of Projects that Require Permits?</vt:lpstr>
      <vt:lpstr>Project Life Cycle</vt:lpstr>
      <vt:lpstr>Point of View</vt:lpstr>
      <vt:lpstr>Phase: Needs</vt:lpstr>
      <vt:lpstr>Phase: Needs Assessment</vt:lpstr>
      <vt:lpstr>Alternative Selection</vt:lpstr>
      <vt:lpstr>Phase: Preliminary Funding</vt:lpstr>
      <vt:lpstr>Pre-design or 5% design</vt:lpstr>
      <vt:lpstr>Pre-design Key Players</vt:lpstr>
      <vt:lpstr>Funding</vt:lpstr>
      <vt:lpstr>Permits</vt:lpstr>
      <vt:lpstr>Environmental Lead Must</vt:lpstr>
      <vt:lpstr>(From AK DOT Highway Preconstruction Manual)</vt:lpstr>
      <vt:lpstr>From Preconstructon page 430-4</vt:lpstr>
      <vt:lpstr>Planning for Permits</vt:lpstr>
      <vt:lpstr>Assignment and File</vt:lpstr>
      <vt:lpstr>Presentation to Class</vt:lpstr>
      <vt:lpstr>NEPA</vt:lpstr>
      <vt:lpstr>Corps Section 10 Permit</vt:lpstr>
      <vt:lpstr>Corps Section 103 Permit</vt:lpstr>
      <vt:lpstr>Corps Section 404 Permit</vt:lpstr>
      <vt:lpstr>DEC Wastewater Disposal</vt:lpstr>
      <vt:lpstr>DEC Water or Sewer System </vt:lpstr>
      <vt:lpstr>DEC 401 Certificate of Reasonable Assurance </vt:lpstr>
      <vt:lpstr>DNR Tidelands Lease or Permit</vt:lpstr>
      <vt:lpstr>DNR Land use permit</vt:lpstr>
      <vt:lpstr>DNR Temporary Water Use </vt:lpstr>
      <vt:lpstr>DNR Water Rights Permit/Certificate</vt:lpstr>
      <vt:lpstr>ADF&amp;G Title 16 Permit</vt:lpstr>
      <vt:lpstr>Section 4(f) &amp; 6(f)</vt:lpstr>
      <vt:lpstr>DNR Section 106 Review</vt:lpstr>
      <vt:lpstr>ADF&amp;G</vt:lpstr>
      <vt:lpstr>Endangered Species</vt:lpstr>
      <vt:lpstr>Bald Eagle</vt:lpstr>
      <vt:lpstr>NMFS Marine Mammal Protection Act</vt:lpstr>
      <vt:lpstr>NMFS Essential Fish Habitat Consultation</vt:lpstr>
      <vt:lpstr>USCG Section 9 Permit</vt:lpstr>
      <vt:lpstr>USGC Application for Private Aids to Navigation</vt:lpstr>
      <vt:lpstr>Floodplain Management Consultation</vt:lpstr>
      <vt:lpstr>Environmental Justice</vt:lpstr>
      <vt:lpstr>FAA?</vt:lpstr>
      <vt:lpstr>Coastal Zone Management</vt:lpstr>
      <vt:lpstr>Air</vt:lpstr>
      <vt:lpstr>FUNDED</vt:lpstr>
      <vt:lpstr>Construction and M&amp;O</vt:lpstr>
      <vt:lpstr>Oil and Hazmat</vt:lpstr>
      <vt:lpstr>Mines, MSHA, OSHA</vt:lpstr>
      <vt:lpstr>Noise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</dc:creator>
  <cp:lastModifiedBy>Bob</cp:lastModifiedBy>
  <cp:revision>35</cp:revision>
  <dcterms:created xsi:type="dcterms:W3CDTF">2016-03-22T02:06:13Z</dcterms:created>
  <dcterms:modified xsi:type="dcterms:W3CDTF">2020-01-22T22:34:05Z</dcterms:modified>
</cp:coreProperties>
</file>